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2" r:id="rId4"/>
    <p:sldId id="267" r:id="rId5"/>
    <p:sldId id="266" r:id="rId6"/>
    <p:sldId id="263" r:id="rId7"/>
    <p:sldId id="268" r:id="rId8"/>
    <p:sldId id="264"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79" autoAdjust="0"/>
    <p:restoredTop sz="94249" autoAdjust="0"/>
  </p:normalViewPr>
  <p:slideViewPr>
    <p:cSldViewPr>
      <p:cViewPr varScale="1">
        <p:scale>
          <a:sx n="85" d="100"/>
          <a:sy n="85" d="100"/>
        </p:scale>
        <p:origin x="67" y="2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F7025-33D9-4E9F-9955-A14222A03D05}" type="datetimeFigureOut">
              <a:rPr lang="en-US" smtClean="0"/>
              <a:t>09/10/2021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D3E3EA-CC6A-448F-83C3-9A526F33CF9E}" type="slidenum">
              <a:rPr lang="en-US" smtClean="0"/>
              <a:t>‹#›</a:t>
            </a:fld>
            <a:endParaRPr lang="en-US"/>
          </a:p>
        </p:txBody>
      </p:sp>
    </p:spTree>
    <p:extLst>
      <p:ext uri="{BB962C8B-B14F-4D97-AF65-F5344CB8AC3E}">
        <p14:creationId xmlns:p14="http://schemas.microsoft.com/office/powerpoint/2010/main" val="13525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1</a:t>
            </a:fld>
            <a:endParaRPr lang="en-US"/>
          </a:p>
        </p:txBody>
      </p:sp>
    </p:spTree>
    <p:extLst>
      <p:ext uri="{BB962C8B-B14F-4D97-AF65-F5344CB8AC3E}">
        <p14:creationId xmlns:p14="http://schemas.microsoft.com/office/powerpoint/2010/main" val="4261854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2</a:t>
            </a:fld>
            <a:endParaRPr lang="en-US"/>
          </a:p>
        </p:txBody>
      </p:sp>
    </p:spTree>
    <p:extLst>
      <p:ext uri="{BB962C8B-B14F-4D97-AF65-F5344CB8AC3E}">
        <p14:creationId xmlns:p14="http://schemas.microsoft.com/office/powerpoint/2010/main" val="2799059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3</a:t>
            </a:fld>
            <a:endParaRPr lang="en-US"/>
          </a:p>
        </p:txBody>
      </p:sp>
    </p:spTree>
    <p:extLst>
      <p:ext uri="{BB962C8B-B14F-4D97-AF65-F5344CB8AC3E}">
        <p14:creationId xmlns:p14="http://schemas.microsoft.com/office/powerpoint/2010/main" val="340581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4</a:t>
            </a:fld>
            <a:endParaRPr lang="en-US"/>
          </a:p>
        </p:txBody>
      </p:sp>
    </p:spTree>
    <p:extLst>
      <p:ext uri="{BB962C8B-B14F-4D97-AF65-F5344CB8AC3E}">
        <p14:creationId xmlns:p14="http://schemas.microsoft.com/office/powerpoint/2010/main" val="3293518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5</a:t>
            </a:fld>
            <a:endParaRPr lang="en-US"/>
          </a:p>
        </p:txBody>
      </p:sp>
    </p:spTree>
    <p:extLst>
      <p:ext uri="{BB962C8B-B14F-4D97-AF65-F5344CB8AC3E}">
        <p14:creationId xmlns:p14="http://schemas.microsoft.com/office/powerpoint/2010/main" val="2447507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6</a:t>
            </a:fld>
            <a:endParaRPr lang="en-US"/>
          </a:p>
        </p:txBody>
      </p:sp>
    </p:spTree>
    <p:extLst>
      <p:ext uri="{BB962C8B-B14F-4D97-AF65-F5344CB8AC3E}">
        <p14:creationId xmlns:p14="http://schemas.microsoft.com/office/powerpoint/2010/main" val="2558649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7</a:t>
            </a:fld>
            <a:endParaRPr lang="en-US"/>
          </a:p>
        </p:txBody>
      </p:sp>
    </p:spTree>
    <p:extLst>
      <p:ext uri="{BB962C8B-B14F-4D97-AF65-F5344CB8AC3E}">
        <p14:creationId xmlns:p14="http://schemas.microsoft.com/office/powerpoint/2010/main" val="16068766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8</a:t>
            </a:fld>
            <a:endParaRPr lang="en-US"/>
          </a:p>
        </p:txBody>
      </p:sp>
    </p:spTree>
    <p:extLst>
      <p:ext uri="{BB962C8B-B14F-4D97-AF65-F5344CB8AC3E}">
        <p14:creationId xmlns:p14="http://schemas.microsoft.com/office/powerpoint/2010/main" val="4287524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9</a:t>
            </a:fld>
            <a:endParaRPr lang="en-US"/>
          </a:p>
        </p:txBody>
      </p:sp>
    </p:spTree>
    <p:extLst>
      <p:ext uri="{BB962C8B-B14F-4D97-AF65-F5344CB8AC3E}">
        <p14:creationId xmlns:p14="http://schemas.microsoft.com/office/powerpoint/2010/main" val="142786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8AE2F4B-A10F-4D52-8F1A-7865DA1E031F}"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63672541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FD5BF6-E0CB-4C90-97F3-2FBCB048EC2A}"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94119352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6AD448A-95BF-43E4-817F-41A1693E317D}"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23121818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37"/>
          <p:cNvSpPr>
            <a:spLocks noChangeArrowheads="1"/>
          </p:cNvSpPr>
          <p:nvPr userDrawn="1"/>
        </p:nvSpPr>
        <p:spPr bwMode="auto">
          <a:xfrm flipH="1">
            <a:off x="0" y="6460968"/>
            <a:ext cx="12192000" cy="397032"/>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lgn="r">
              <a:lnSpc>
                <a:spcPct val="180000"/>
              </a:lnSpc>
            </a:pPr>
            <a:endParaRPr lang="en-US" sz="1100" b="1" baseline="0">
              <a:solidFill>
                <a:srgbClr val="0070C0"/>
              </a:solidFill>
              <a:latin typeface="Times New Roman" pitchFamily="18" charset="0"/>
              <a:cs typeface="Times New Roman" pitchFamily="18" charset="0"/>
            </a:endParaRPr>
          </a:p>
        </p:txBody>
      </p:sp>
      <p:sp>
        <p:nvSpPr>
          <p:cNvPr id="11" name="Slide Number Placeholder 5"/>
          <p:cNvSpPr>
            <a:spLocks noGrp="1"/>
          </p:cNvSpPr>
          <p:nvPr>
            <p:ph type="sldNum" sz="quarter" idx="12"/>
          </p:nvPr>
        </p:nvSpPr>
        <p:spPr>
          <a:xfrm>
            <a:off x="9347200" y="6467476"/>
            <a:ext cx="2844800" cy="365125"/>
          </a:xfrm>
        </p:spPr>
        <p:txBody>
          <a:bodyPr/>
          <a:lstStyle>
            <a:lvl1pPr>
              <a:defRPr sz="1600" b="0" i="1">
                <a:solidFill>
                  <a:srgbClr val="002060"/>
                </a:solidFill>
                <a:latin typeface="Times New Roman" panose="02020603050405020304" pitchFamily="18" charset="0"/>
                <a:cs typeface="Times New Roman" panose="02020603050405020304" pitchFamily="18" charset="0"/>
              </a:defRPr>
            </a:lvl1pPr>
          </a:lstStyle>
          <a:p>
            <a:r>
              <a:rPr lang="en-US"/>
              <a:t>Trang </a:t>
            </a:r>
            <a:fld id="{99166BD8-DA3C-4BE0-9C00-AA0485D1F6DE}" type="slidenum">
              <a:rPr lang="en-US" smtClean="0"/>
              <a:pPr/>
              <a:t>‹#›</a:t>
            </a:fld>
            <a:endParaRPr lang="en-US"/>
          </a:p>
        </p:txBody>
      </p:sp>
      <p:sp>
        <p:nvSpPr>
          <p:cNvPr id="12" name="Rectangle 11"/>
          <p:cNvSpPr>
            <a:spLocks noChangeArrowheads="1"/>
          </p:cNvSpPr>
          <p:nvPr userDrawn="1"/>
        </p:nvSpPr>
        <p:spPr bwMode="auto">
          <a:xfrm>
            <a:off x="0" y="705"/>
            <a:ext cx="12192000" cy="424027"/>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80000"/>
              </a:lnSpc>
            </a:pPr>
            <a:endParaRPr lang="en-US" sz="1400" b="1" baseline="0">
              <a:solidFill>
                <a:srgbClr val="0070C0"/>
              </a:solidFill>
              <a:latin typeface="Cambria" panose="02040503050406030204" pitchFamily="18" charset="0"/>
              <a:cs typeface="Times New Roman" pitchFamily="18" charset="0"/>
            </a:endParaRPr>
          </a:p>
        </p:txBody>
      </p:sp>
      <p:sp>
        <p:nvSpPr>
          <p:cNvPr id="6" name="TextBox 5">
            <a:extLst>
              <a:ext uri="{FF2B5EF4-FFF2-40B4-BE49-F238E27FC236}">
                <a16:creationId xmlns:a16="http://schemas.microsoft.com/office/drawing/2014/main" id="{4D840E75-BB5A-4A38-8DE6-1285E8AA0170}"/>
              </a:ext>
            </a:extLst>
          </p:cNvPr>
          <p:cNvSpPr txBox="1"/>
          <p:nvPr userDrawn="1"/>
        </p:nvSpPr>
        <p:spPr>
          <a:xfrm>
            <a:off x="40584" y="11668"/>
            <a:ext cx="2312171"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Trường THPT Hùng Vương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EF57468-32DE-4D7F-8478-E3DDA3902207}"/>
              </a:ext>
            </a:extLst>
          </p:cNvPr>
          <p:cNvSpPr txBox="1"/>
          <p:nvPr userDrawn="1"/>
        </p:nvSpPr>
        <p:spPr>
          <a:xfrm>
            <a:off x="9467918" y="32240"/>
            <a:ext cx="2674258"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Lập trình Python cơ bản khối 11</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37EA15B-31BC-4935-812C-DAAB6220110B}"/>
              </a:ext>
            </a:extLst>
          </p:cNvPr>
          <p:cNvSpPr txBox="1"/>
          <p:nvPr userDrawn="1"/>
        </p:nvSpPr>
        <p:spPr>
          <a:xfrm>
            <a:off x="0" y="6477000"/>
            <a:ext cx="1949893"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GV: Phan Ngọc Phụng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9" name="Picture 2" descr="Image result for python logo">
            <a:extLst>
              <a:ext uri="{FF2B5EF4-FFF2-40B4-BE49-F238E27FC236}">
                <a16:creationId xmlns:a16="http://schemas.microsoft.com/office/drawing/2014/main" id="{35CA64B3-96C6-4BD5-9AF9-BC87F3906A3B}"/>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2242" t="11823" r="5229" b="21182"/>
          <a:stretch/>
        </p:blipFill>
        <p:spPr bwMode="auto">
          <a:xfrm>
            <a:off x="8009792" y="5146981"/>
            <a:ext cx="4191000" cy="1149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69201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8892CA-1D47-49E0-A0AB-1497C2C6BDCF}"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1520348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CBC226-728F-4F72-9BCE-ABE8B594944C}"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13621230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2092A-37E2-4B8F-8180-E38F7CC750C8}" type="datetime1">
              <a:rPr lang="en-US" smtClean="0"/>
              <a:t>09/10/2021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52609807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CD7275-4E71-4E91-9C50-1D475A15AF7D}" type="datetime1">
              <a:rPr lang="en-US" smtClean="0"/>
              <a:t>09/10/2021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3214672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F9405-1166-4C22-A228-3B76C56F82BA}" type="datetime1">
              <a:rPr lang="en-US" smtClean="0"/>
              <a:t>09/10/2021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6385826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0DFD26-DEDA-464A-9BED-49EE32C55482}"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9812828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7BB6FE-DECF-4B2A-AE9C-257EEB8C2713}"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8697147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4B289-340F-4154-8577-F8184AA4C3A2}" type="datetime1">
              <a:rPr lang="en-US" smtClean="0"/>
              <a:t>09/10/2021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E5571-560F-4DFC-BA97-61ACA5F7ADE1}" type="slidenum">
              <a:rPr lang="en-US" smtClean="0"/>
              <a:t>‹#›</a:t>
            </a:fld>
            <a:endParaRPr lang="en-US"/>
          </a:p>
        </p:txBody>
      </p:sp>
    </p:spTree>
    <p:extLst>
      <p:ext uri="{BB962C8B-B14F-4D97-AF65-F5344CB8AC3E}">
        <p14:creationId xmlns:p14="http://schemas.microsoft.com/office/powerpoint/2010/main" val="254884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524000" y="685800"/>
            <a:ext cx="8682037" cy="3429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a:solidFill>
                  <a:schemeClr val="bg2"/>
                </a:solidFill>
                <a:latin typeface="+mj-lt"/>
                <a:ea typeface="+mj-ea"/>
                <a:cs typeface="+mj-cs"/>
              </a:defRPr>
            </a:lvl1pPr>
            <a:lvl2pPr algn="ctr" rtl="0" eaLnBrk="1" fontAlgn="base" hangingPunct="1">
              <a:spcBef>
                <a:spcPct val="0"/>
              </a:spcBef>
              <a:spcAft>
                <a:spcPct val="0"/>
              </a:spcAft>
              <a:defRPr sz="3600" b="1">
                <a:solidFill>
                  <a:schemeClr val="bg1"/>
                </a:solidFill>
                <a:latin typeface="Arial" charset="0"/>
              </a:defRPr>
            </a:lvl2pPr>
            <a:lvl3pPr algn="ctr" rtl="0" eaLnBrk="1" fontAlgn="base" hangingPunct="1">
              <a:spcBef>
                <a:spcPct val="0"/>
              </a:spcBef>
              <a:spcAft>
                <a:spcPct val="0"/>
              </a:spcAft>
              <a:defRPr sz="3600" b="1">
                <a:solidFill>
                  <a:schemeClr val="bg1"/>
                </a:solidFill>
                <a:latin typeface="Arial" charset="0"/>
              </a:defRPr>
            </a:lvl3pPr>
            <a:lvl4pPr algn="ctr" rtl="0" eaLnBrk="1" fontAlgn="base" hangingPunct="1">
              <a:spcBef>
                <a:spcPct val="0"/>
              </a:spcBef>
              <a:spcAft>
                <a:spcPct val="0"/>
              </a:spcAft>
              <a:defRPr sz="3600" b="1">
                <a:solidFill>
                  <a:schemeClr val="bg1"/>
                </a:solidFill>
                <a:latin typeface="Arial" charset="0"/>
              </a:defRPr>
            </a:lvl4pPr>
            <a:lvl5pPr algn="ctr" rtl="0" eaLnBrk="1" fontAlgn="base" hangingPunct="1">
              <a:spcBef>
                <a:spcPct val="0"/>
              </a:spcBef>
              <a:spcAft>
                <a:spcPct val="0"/>
              </a:spcAft>
              <a:defRPr sz="3600" b="1">
                <a:solidFill>
                  <a:schemeClr val="bg1"/>
                </a:solidFill>
                <a:latin typeface="Arial" charset="0"/>
              </a:defRPr>
            </a:lvl5pPr>
            <a:lvl6pPr marL="457200" algn="ctr" rtl="0" eaLnBrk="1" fontAlgn="base" hangingPunct="1">
              <a:spcBef>
                <a:spcPct val="0"/>
              </a:spcBef>
              <a:spcAft>
                <a:spcPct val="0"/>
              </a:spcAft>
              <a:defRPr sz="3600" b="1">
                <a:solidFill>
                  <a:schemeClr val="bg1"/>
                </a:solidFill>
                <a:latin typeface="Arial" charset="0"/>
              </a:defRPr>
            </a:lvl6pPr>
            <a:lvl7pPr marL="914400" algn="ctr" rtl="0" eaLnBrk="1" fontAlgn="base" hangingPunct="1">
              <a:spcBef>
                <a:spcPct val="0"/>
              </a:spcBef>
              <a:spcAft>
                <a:spcPct val="0"/>
              </a:spcAft>
              <a:defRPr sz="3600" b="1">
                <a:solidFill>
                  <a:schemeClr val="bg1"/>
                </a:solidFill>
                <a:latin typeface="Arial" charset="0"/>
              </a:defRPr>
            </a:lvl7pPr>
            <a:lvl8pPr marL="1371600" algn="ctr" rtl="0" eaLnBrk="1" fontAlgn="base" hangingPunct="1">
              <a:spcBef>
                <a:spcPct val="0"/>
              </a:spcBef>
              <a:spcAft>
                <a:spcPct val="0"/>
              </a:spcAft>
              <a:defRPr sz="3600" b="1">
                <a:solidFill>
                  <a:schemeClr val="bg1"/>
                </a:solidFill>
                <a:latin typeface="Arial" charset="0"/>
              </a:defRPr>
            </a:lvl8pPr>
            <a:lvl9pPr marL="1828800" algn="ctr" rtl="0" eaLnBrk="1" fontAlgn="base" hangingPunct="1">
              <a:spcBef>
                <a:spcPct val="0"/>
              </a:spcBef>
              <a:spcAft>
                <a:spcPct val="0"/>
              </a:spcAft>
              <a:defRPr sz="3600" b="1">
                <a:solidFill>
                  <a:schemeClr val="bg1"/>
                </a:solidFill>
                <a:latin typeface="Arial" charset="0"/>
              </a:defRPr>
            </a:lvl9pPr>
          </a:lstStyle>
          <a:p>
            <a:pPr>
              <a:defRPr/>
            </a:pPr>
            <a:r>
              <a:rPr lang="vi-VN" sz="6600" kern="0">
                <a:ln w="0">
                  <a:solidFill>
                    <a:srgbClr val="0070C0"/>
                  </a:solidFill>
                </a:ln>
                <a:solidFill>
                  <a:srgbClr val="002060"/>
                </a:solidFill>
                <a:effectLst>
                  <a:outerShdw blurRad="38100" dist="19050" dir="2700000" algn="tl" rotWithShape="0">
                    <a:schemeClr val="dk1">
                      <a:alpha val="40000"/>
                    </a:schemeClr>
                  </a:outerShdw>
                </a:effectLst>
                <a:latin typeface="Cambria" panose="02040503050406030204" pitchFamily="18" charset="0"/>
              </a:rPr>
              <a:t>KIỂU DỮ LIỆU </a:t>
            </a:r>
            <a:endParaRPr lang="en-US" sz="6600" kern="0">
              <a:ln w="0">
                <a:solidFill>
                  <a:srgbClr val="0070C0"/>
                </a:solidFill>
              </a:ln>
              <a:solidFill>
                <a:srgbClr val="002060"/>
              </a:solidFill>
              <a:effectLst>
                <a:outerShdw blurRad="38100" dist="19050" dir="2700000" algn="tl" rotWithShape="0">
                  <a:schemeClr val="dk1">
                    <a:alpha val="40000"/>
                  </a:schemeClr>
                </a:outerShdw>
              </a:effectLst>
              <a:latin typeface="Cambria" panose="02040503050406030204" pitchFamily="18" charset="0"/>
            </a:endParaRPr>
          </a:p>
          <a:p>
            <a:pPr>
              <a:defRPr/>
            </a:pPr>
            <a:r>
              <a:rPr lang="vi-VN" sz="6600" kern="0">
                <a:ln w="0">
                  <a:solidFill>
                    <a:srgbClr val="0070C0"/>
                  </a:solidFill>
                </a:ln>
                <a:solidFill>
                  <a:srgbClr val="002060"/>
                </a:solidFill>
                <a:effectLst>
                  <a:outerShdw blurRad="38100" dist="19050" dir="2700000" algn="tl" rotWithShape="0">
                    <a:schemeClr val="dk1">
                      <a:alpha val="40000"/>
                    </a:schemeClr>
                  </a:outerShdw>
                </a:effectLst>
                <a:latin typeface="Cambria" panose="02040503050406030204" pitchFamily="18" charset="0"/>
              </a:rPr>
              <a:t>CƠ BẢN VÀ KHAI BÁO BIẾN TRONG PYTHON</a:t>
            </a:r>
            <a:endParaRPr lang="en-US" sz="6600" kern="0">
              <a:ln w="0">
                <a:solidFill>
                  <a:srgbClr val="0070C0"/>
                </a:solidFill>
              </a:ln>
              <a:solidFill>
                <a:srgbClr val="002060"/>
              </a:solidFill>
              <a:effectLst>
                <a:outerShdw blurRad="38100" dist="19050" dir="2700000" algn="tl" rotWithShape="0">
                  <a:schemeClr val="dk1">
                    <a:alpha val="40000"/>
                  </a:schemeClr>
                </a:outerShdw>
              </a:effectLst>
              <a:latin typeface="Cambria" panose="02040503050406030204" pitchFamily="18" charset="0"/>
            </a:endParaRPr>
          </a:p>
        </p:txBody>
      </p:sp>
      <p:sp>
        <p:nvSpPr>
          <p:cNvPr id="5" name="Slide Number Placeholder 4"/>
          <p:cNvSpPr>
            <a:spLocks noGrp="1"/>
          </p:cNvSpPr>
          <p:nvPr>
            <p:ph type="sldNum" sz="quarter" idx="12"/>
          </p:nvPr>
        </p:nvSpPr>
        <p:spPr/>
        <p:txBody>
          <a:bodyPr/>
          <a:lstStyle/>
          <a:p>
            <a:r>
              <a:rPr lang="en-US"/>
              <a:t>Trang </a:t>
            </a:r>
            <a:fld id="{99166BD8-DA3C-4BE0-9C00-AA0485D1F6DE}" type="slidenum">
              <a:rPr lang="en-US" smtClean="0"/>
              <a:pPr/>
              <a:t>1</a:t>
            </a:fld>
            <a:endParaRPr lang="en-US"/>
          </a:p>
        </p:txBody>
      </p:sp>
    </p:spTree>
    <p:extLst>
      <p:ext uri="{BB962C8B-B14F-4D97-AF65-F5344CB8AC3E}">
        <p14:creationId xmlns:p14="http://schemas.microsoft.com/office/powerpoint/2010/main" val="138145997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b="1">
                  <a:latin typeface="Cambria" panose="02040503050406030204" pitchFamily="18" charset="0"/>
                </a:rPr>
                <a:t>Nội dung bài học</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2</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1. Các kiểu dữ liệu cơ bản trong Python</a:t>
            </a:r>
          </a:p>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2. Khai báo biến trong Python</a:t>
            </a:r>
          </a:p>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3. Cách xóa biến</a:t>
            </a:r>
          </a:p>
        </p:txBody>
      </p:sp>
    </p:spTree>
    <p:extLst>
      <p:ext uri="{BB962C8B-B14F-4D97-AF65-F5344CB8AC3E}">
        <p14:creationId xmlns:p14="http://schemas.microsoft.com/office/powerpoint/2010/main" val="316224883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1. Các kiểu dữ liệu cơ bản trong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3</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vi-VN" sz="2800">
                <a:latin typeface="Cambria" panose="02040503050406030204" pitchFamily="18" charset="0"/>
              </a:rPr>
              <a:t>Kiểu </a:t>
            </a:r>
            <a:r>
              <a:rPr lang="vi-VN" sz="2800" b="1">
                <a:latin typeface="Cambria" panose="02040503050406030204" pitchFamily="18" charset="0"/>
              </a:rPr>
              <a:t>int</a:t>
            </a:r>
            <a:r>
              <a:rPr lang="vi-VN" sz="2800">
                <a:latin typeface="Cambria" panose="02040503050406030204" pitchFamily="18" charset="0"/>
              </a:rPr>
              <a:t>: Kiểu số nguyên (không có chứa dấu chấm thập phân), có thể lưu các số nguyên âm và dương.</a:t>
            </a:r>
          </a:p>
          <a:p>
            <a:pPr lvl="1"/>
            <a:r>
              <a:rPr lang="vi-VN">
                <a:latin typeface="Cambria" panose="02040503050406030204" pitchFamily="18" charset="0"/>
              </a:rPr>
              <a:t>Ví dụ: 113, -114</a:t>
            </a:r>
          </a:p>
          <a:p>
            <a:r>
              <a:rPr lang="vi-VN" sz="2800">
                <a:latin typeface="Cambria" panose="02040503050406030204" pitchFamily="18" charset="0"/>
              </a:rPr>
              <a:t>Kiểu </a:t>
            </a:r>
            <a:r>
              <a:rPr lang="vi-VN" sz="2800" b="1">
                <a:latin typeface="Cambria" panose="02040503050406030204" pitchFamily="18" charset="0"/>
              </a:rPr>
              <a:t>float</a:t>
            </a:r>
            <a:r>
              <a:rPr lang="vi-VN" sz="2800">
                <a:latin typeface="Cambria" panose="02040503050406030204" pitchFamily="18" charset="0"/>
              </a:rPr>
              <a:t>: Kiểu số thực (có chứa dấu chấm thập phân),</a:t>
            </a:r>
          </a:p>
          <a:p>
            <a:pPr lvl="1"/>
            <a:r>
              <a:rPr lang="vi-VN">
                <a:latin typeface="Cambria" panose="02040503050406030204" pitchFamily="18" charset="0"/>
              </a:rPr>
              <a:t>ví dụ: 5.2, -7.3</a:t>
            </a:r>
          </a:p>
        </p:txBody>
      </p:sp>
    </p:spTree>
    <p:extLst>
      <p:ext uri="{BB962C8B-B14F-4D97-AF65-F5344CB8AC3E}">
        <p14:creationId xmlns:p14="http://schemas.microsoft.com/office/powerpoint/2010/main" val="115311299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1. Các kiểu dữ liệu cơ bản trong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4</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vi-VN" sz="2800">
                <a:latin typeface="Cambria" panose="02040503050406030204" pitchFamily="18" charset="0"/>
              </a:rPr>
              <a:t>Kiểu </a:t>
            </a:r>
            <a:r>
              <a:rPr lang="vi-VN" sz="2800" b="1">
                <a:latin typeface="Cambria" panose="02040503050406030204" pitchFamily="18" charset="0"/>
              </a:rPr>
              <a:t>complex</a:t>
            </a:r>
            <a:r>
              <a:rPr lang="vi-VN" sz="2800">
                <a:latin typeface="Cambria" panose="02040503050406030204" pitchFamily="18" charset="0"/>
              </a:rPr>
              <a:t>: Kiểu số phức,</a:t>
            </a:r>
          </a:p>
          <a:p>
            <a:pPr lvl="1"/>
            <a:r>
              <a:rPr lang="vi-VN">
                <a:latin typeface="Cambria" panose="02040503050406030204" pitchFamily="18" charset="0"/>
              </a:rPr>
              <a:t>ví dụ 1: z = 2+3j thì 2 là phần thực, 3 là phần ảo (j là từ khóa để đánh dấu phần ảo)</a:t>
            </a:r>
          </a:p>
          <a:p>
            <a:pPr lvl="1"/>
            <a:r>
              <a:rPr lang="vi-VN">
                <a:latin typeface="Cambria" panose="02040503050406030204" pitchFamily="18" charset="0"/>
              </a:rPr>
              <a:t>ví dụ 2: z=complex(2,3) thì 2 là phần thực, 3 là phần ảo</a:t>
            </a:r>
          </a:p>
          <a:p>
            <a:pPr lvl="1"/>
            <a:r>
              <a:rPr lang="vi-VN">
                <a:latin typeface="Cambria" panose="02040503050406030204" pitchFamily="18" charset="0"/>
              </a:rPr>
              <a:t>khi xuất kết quả ta có thể xuất:</a:t>
            </a:r>
          </a:p>
          <a:p>
            <a:pPr lvl="2"/>
            <a:r>
              <a:rPr lang="vi-VN" sz="2800">
                <a:latin typeface="Cambria" panose="02040503050406030204" pitchFamily="18" charset="0"/>
              </a:rPr>
              <a:t>print(“Phần thực= “,z.real) ==&gt;Phần thực= 2</a:t>
            </a:r>
          </a:p>
          <a:p>
            <a:pPr lvl="2"/>
            <a:r>
              <a:rPr lang="vi-VN" sz="2800">
                <a:latin typeface="Cambria" panose="02040503050406030204" pitchFamily="18" charset="0"/>
              </a:rPr>
              <a:t>print(“Phần ảo= “,z.imag) ==&gt; Phần ảo= 3</a:t>
            </a:r>
          </a:p>
        </p:txBody>
      </p:sp>
    </p:spTree>
    <p:extLst>
      <p:ext uri="{BB962C8B-B14F-4D97-AF65-F5344CB8AC3E}">
        <p14:creationId xmlns:p14="http://schemas.microsoft.com/office/powerpoint/2010/main" val="208227469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1. Các kiểu dữ liệu cơ bản trong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5</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vi-VN" sz="2800">
                <a:latin typeface="Cambria" panose="02040503050406030204" pitchFamily="18" charset="0"/>
              </a:rPr>
              <a:t>Kiểu </a:t>
            </a:r>
            <a:r>
              <a:rPr lang="vi-VN" sz="2800" b="1">
                <a:latin typeface="Cambria" panose="02040503050406030204" pitchFamily="18" charset="0"/>
              </a:rPr>
              <a:t>str</a:t>
            </a:r>
            <a:r>
              <a:rPr lang="vi-VN" sz="2800">
                <a:latin typeface="Cambria" panose="02040503050406030204" pitchFamily="18" charset="0"/>
              </a:rPr>
              <a:t>: Kiểu chuỗi, để trong nháy đôi hoặc nháy đơn</a:t>
            </a:r>
          </a:p>
          <a:p>
            <a:pPr lvl="1"/>
            <a:r>
              <a:rPr lang="vi-VN">
                <a:latin typeface="Cambria" panose="02040503050406030204" pitchFamily="18" charset="0"/>
              </a:rPr>
              <a:t>Ví dụ: “Obama”, ‘Putin’</a:t>
            </a:r>
          </a:p>
          <a:p>
            <a:r>
              <a:rPr lang="vi-VN" sz="2800">
                <a:latin typeface="Cambria" panose="02040503050406030204" pitchFamily="18" charset="0"/>
              </a:rPr>
              <a:t>Kiểu </a:t>
            </a:r>
            <a:r>
              <a:rPr lang="vi-VN" sz="2800" b="1">
                <a:latin typeface="Cambria" panose="02040503050406030204" pitchFamily="18" charset="0"/>
              </a:rPr>
              <a:t>bool</a:t>
            </a:r>
            <a:r>
              <a:rPr lang="vi-VN" sz="2800">
                <a:latin typeface="Cambria" panose="02040503050406030204" pitchFamily="18" charset="0"/>
              </a:rPr>
              <a:t>: Kiểu luận lý, để lưu True hoặc False</a:t>
            </a:r>
          </a:p>
          <a:p>
            <a:pPr lvl="1"/>
            <a:r>
              <a:rPr lang="vi-VN">
                <a:latin typeface="Cambria" panose="02040503050406030204" pitchFamily="18" charset="0"/>
              </a:rPr>
              <a:t>Ví dụ 1: t1=True</a:t>
            </a:r>
          </a:p>
          <a:p>
            <a:pPr lvl="1"/>
            <a:r>
              <a:rPr lang="vi-VN">
                <a:latin typeface="Cambria" panose="02040503050406030204" pitchFamily="18" charset="0"/>
              </a:rPr>
              <a:t>Ví dụ 2: t2=False</a:t>
            </a:r>
          </a:p>
        </p:txBody>
      </p:sp>
    </p:spTree>
    <p:extLst>
      <p:ext uri="{BB962C8B-B14F-4D97-AF65-F5344CB8AC3E}">
        <p14:creationId xmlns:p14="http://schemas.microsoft.com/office/powerpoint/2010/main" val="413404873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2. Khai báo biến trong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6</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Trong Python một biến không cần khai báo kiểu dữ liệu, khi ta gán giá trị thì tự động Python sẽ nội suy ra kiểu dữ liệu của biến. Như vậy một biến có thể có nhiều kiểu dữ liệu tùy thuộc vào giá trị mà ta gán. Ta có thể dùng hàm type() để kiểm tra kiểu dữ liệu của biến</a:t>
            </a:r>
            <a:r>
              <a:rPr lang="en-US" sz="2800">
                <a:solidFill>
                  <a:prstClr val="black"/>
                </a:solidFill>
                <a:latin typeface="Cambria" panose="02040503050406030204" pitchFamily="18" charset="0"/>
              </a:rPr>
              <a:t>:</a:t>
            </a:r>
          </a:p>
          <a:p>
            <a:pPr marL="0" lvl="0" indent="0" algn="just">
              <a:lnSpc>
                <a:spcPct val="90000"/>
              </a:lnSpc>
              <a:spcBef>
                <a:spcPts val="1000"/>
              </a:spcBef>
              <a:buClr>
                <a:srgbClr val="215D9F"/>
              </a:buClr>
              <a:buNone/>
            </a:pPr>
            <a:endParaRPr lang="vi-VN" sz="2800">
              <a:solidFill>
                <a:prstClr val="black"/>
              </a:solidFill>
              <a:latin typeface="Cambria" panose="02040503050406030204" pitchFamily="18" charset="0"/>
            </a:endParaRPr>
          </a:p>
        </p:txBody>
      </p:sp>
    </p:spTree>
    <p:extLst>
      <p:ext uri="{BB962C8B-B14F-4D97-AF65-F5344CB8AC3E}">
        <p14:creationId xmlns:p14="http://schemas.microsoft.com/office/powerpoint/2010/main" val="222319563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2. Khai báo biến trong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7</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endParaRPr lang="vi-VN" sz="2800">
              <a:solidFill>
                <a:prstClr val="black"/>
              </a:solidFill>
              <a:latin typeface="Cambria" panose="02040503050406030204" pitchFamily="18" charset="0"/>
            </a:endParaRPr>
          </a:p>
        </p:txBody>
      </p:sp>
      <p:sp>
        <p:nvSpPr>
          <p:cNvPr id="10" name="Rectangle 4">
            <a:extLst>
              <a:ext uri="{FF2B5EF4-FFF2-40B4-BE49-F238E27FC236}">
                <a16:creationId xmlns:a16="http://schemas.microsoft.com/office/drawing/2014/main" id="{B4A67EA3-C3A6-4DDC-B2E8-8BA988CAAC1E}"/>
              </a:ext>
            </a:extLst>
          </p:cNvPr>
          <p:cNvSpPr>
            <a:spLocks noChangeArrowheads="1"/>
          </p:cNvSpPr>
          <p:nvPr/>
        </p:nvSpPr>
        <p:spPr bwMode="auto">
          <a:xfrm>
            <a:off x="685800" y="1228397"/>
            <a:ext cx="4051109" cy="440120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t>5</a:t>
            </a:r>
            <a:b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type</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1" i="0" u="none" strike="noStrike" cap="none" normalizeH="0" baseline="0">
                <a:ln>
                  <a:noFill/>
                </a:ln>
                <a:solidFill>
                  <a:srgbClr val="008080"/>
                </a:solidFill>
                <a:effectLst/>
                <a:latin typeface="Courier New" panose="02070309020205020404" pitchFamily="49" charset="0"/>
                <a:cs typeface="Courier New" panose="02070309020205020404" pitchFamily="49" charset="0"/>
              </a:rPr>
              <a:t>'teo'</a:t>
            </a:r>
            <a:br>
              <a:rPr kumimoji="0" lang="en-US" altLang="en-US" sz="2800" b="1" i="0" u="none" strike="noStrike" cap="none" normalizeH="0" baseline="0">
                <a:ln>
                  <a:noFill/>
                </a:ln>
                <a:solidFill>
                  <a:srgbClr val="00808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type</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1"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True</a:t>
            </a:r>
            <a:br>
              <a:rPr kumimoji="0" lang="en-US" altLang="en-US" sz="2800" b="1"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type</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t>5.5</a:t>
            </a:r>
            <a:b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type</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complex</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t>113</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FF"/>
                </a:solidFill>
                <a:effectLst/>
                <a:latin typeface="Courier New" panose="02070309020205020404" pitchFamily="49" charset="0"/>
                <a:cs typeface="Courier New" panose="02070309020205020404" pitchFamily="49" charset="0"/>
              </a:rPr>
              <a:t>114</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a:t>
            </a: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type</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endParaRPr kumimoji="0" lang="en-US" altLang="en-US" sz="2400" b="0" i="0" u="none" strike="noStrike" cap="none" normalizeH="0" baseline="0">
              <a:ln>
                <a:noFill/>
              </a:ln>
              <a:solidFill>
                <a:schemeClr val="tx1"/>
              </a:solidFill>
              <a:effectLst/>
              <a:latin typeface="Arial" panose="020B0604020202020204" pitchFamily="34" charset="0"/>
            </a:endParaRPr>
          </a:p>
        </p:txBody>
      </p:sp>
      <p:sp>
        <p:nvSpPr>
          <p:cNvPr id="11" name="Rectangle 10">
            <a:extLst>
              <a:ext uri="{FF2B5EF4-FFF2-40B4-BE49-F238E27FC236}">
                <a16:creationId xmlns:a16="http://schemas.microsoft.com/office/drawing/2014/main" id="{867C7B48-4F0E-410C-A2BF-A2AB8BF0BF7D}"/>
              </a:ext>
            </a:extLst>
          </p:cNvPr>
          <p:cNvSpPr/>
          <p:nvPr/>
        </p:nvSpPr>
        <p:spPr>
          <a:xfrm>
            <a:off x="4965509" y="1248275"/>
            <a:ext cx="6921691" cy="2677656"/>
          </a:xfrm>
          <a:prstGeom prst="rect">
            <a:avLst/>
          </a:prstGeom>
        </p:spPr>
        <p:txBody>
          <a:bodyPr wrap="square">
            <a:spAutoFit/>
          </a:bodyPr>
          <a:lstStyle/>
          <a:p>
            <a:r>
              <a:rPr lang="en-US" sz="2800">
                <a:latin typeface="Cambria" panose="02040503050406030204" pitchFamily="18" charset="0"/>
              </a:rPr>
              <a:t>Với x = 5 ta có kiểu dữ liệu: &lt;class ‘int’&gt;</a:t>
            </a:r>
          </a:p>
          <a:p>
            <a:r>
              <a:rPr lang="en-US" sz="2800">
                <a:latin typeface="Cambria" panose="02040503050406030204" pitchFamily="18" charset="0"/>
              </a:rPr>
              <a:t>Với x = ‘teo’ ta có kiểu dữ liệu:&lt;class ‘str’&gt;</a:t>
            </a:r>
          </a:p>
          <a:p>
            <a:r>
              <a:rPr lang="en-US" sz="2800">
                <a:latin typeface="Cambria" panose="02040503050406030204" pitchFamily="18" charset="0"/>
              </a:rPr>
              <a:t>Với x = True ta có kiểu dữ liệu:&lt;class ‘bool’&gt;</a:t>
            </a:r>
          </a:p>
          <a:p>
            <a:r>
              <a:rPr lang="en-US" sz="2800">
                <a:latin typeface="Cambria" panose="02040503050406030204" pitchFamily="18" charset="0"/>
              </a:rPr>
              <a:t>Với x = 5.5 ta có kiểu dữ liệu:&lt;class ‘float’&gt;</a:t>
            </a:r>
          </a:p>
          <a:p>
            <a:r>
              <a:rPr lang="en-US" sz="2800">
                <a:latin typeface="Cambria" panose="02040503050406030204" pitchFamily="18" charset="0"/>
              </a:rPr>
              <a:t>Với x = complex(113,114) ta có kiểu dữ liệu:&lt;class ‘complex’&gt;</a:t>
            </a:r>
          </a:p>
        </p:txBody>
      </p:sp>
      <p:sp>
        <p:nvSpPr>
          <p:cNvPr id="12" name="Rectangle 5">
            <a:extLst>
              <a:ext uri="{FF2B5EF4-FFF2-40B4-BE49-F238E27FC236}">
                <a16:creationId xmlns:a16="http://schemas.microsoft.com/office/drawing/2014/main" id="{2F8D65AF-4DF1-4F5B-A3C7-B5D74F286275}"/>
              </a:ext>
            </a:extLst>
          </p:cNvPr>
          <p:cNvSpPr>
            <a:spLocks noChangeArrowheads="1"/>
          </p:cNvSpPr>
          <p:nvPr/>
        </p:nvSpPr>
        <p:spPr bwMode="auto">
          <a:xfrm>
            <a:off x="5243986" y="4386602"/>
            <a:ext cx="4480714" cy="95410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(x.real,x.imag)</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800">
                <a:solidFill>
                  <a:srgbClr val="000000"/>
                </a:solidFill>
                <a:latin typeface="Courier New" panose="02070309020205020404" pitchFamily="49" charset="0"/>
                <a:cs typeface="Courier New" panose="02070309020205020404" pitchFamily="49" charset="0"/>
                <a:sym typeface="Wingdings" panose="05000000000000000000" pitchFamily="2" charset="2"/>
              </a:rPr>
              <a:t>thực:113, ảo:114</a:t>
            </a:r>
            <a:endParaRPr kumimoji="0" lang="en-US" altLang="en-US" sz="2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997638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vi-VN" sz="2800">
                  <a:solidFill>
                    <a:prstClr val="black"/>
                  </a:solidFill>
                  <a:latin typeface="Cambria" panose="02040503050406030204" pitchFamily="18" charset="0"/>
                </a:rPr>
                <a:t>3. Cách xóa biến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8</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Trong Python có một điểm thú vị là: Nếu biến đó đang tồn tại mà ta xóa nó đi thì không còn sử dụng được nữa (tương tự trong C++ khi chúng ta thu hồi bộ nhớ của con trỏ vậy), Python dùng từ khóa del để xóa:</a:t>
            </a:r>
          </a:p>
        </p:txBody>
      </p:sp>
      <p:sp>
        <p:nvSpPr>
          <p:cNvPr id="8" name="Rectangle 1">
            <a:extLst>
              <a:ext uri="{FF2B5EF4-FFF2-40B4-BE49-F238E27FC236}">
                <a16:creationId xmlns:a16="http://schemas.microsoft.com/office/drawing/2014/main" id="{AF5EE939-320D-4D6E-87E9-1AC1D5FE5143}"/>
              </a:ext>
            </a:extLst>
          </p:cNvPr>
          <p:cNvSpPr>
            <a:spLocks noChangeArrowheads="1"/>
          </p:cNvSpPr>
          <p:nvPr/>
        </p:nvSpPr>
        <p:spPr bwMode="auto">
          <a:xfrm>
            <a:off x="609600" y="2792521"/>
            <a:ext cx="2117887" cy="18158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r>
              <a:rPr kumimoji="0" lang="en-US" altLang="en-US" sz="2800" b="1" i="0" u="none" strike="noStrike" cap="none" normalizeH="0" baseline="0">
                <a:ln>
                  <a:noFill/>
                </a:ln>
                <a:solidFill>
                  <a:srgbClr val="008080"/>
                </a:solidFill>
                <a:effectLst/>
                <a:latin typeface="Courier New" panose="02070309020205020404" pitchFamily="49" charset="0"/>
                <a:cs typeface="Courier New" panose="02070309020205020404" pitchFamily="49" charset="0"/>
              </a:rPr>
              <a:t>"Obama"</a:t>
            </a:r>
            <a:br>
              <a:rPr kumimoji="0" lang="en-US" altLang="en-US" sz="2800" b="1" i="0" u="none" strike="noStrike" cap="none" normalizeH="0" baseline="0">
                <a:ln>
                  <a:noFill/>
                </a:ln>
                <a:solidFill>
                  <a:srgbClr val="00808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1"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del  </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b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br>
            <a:r>
              <a:rPr kumimoji="0" lang="en-US" altLang="en-US" sz="2800" b="0" i="0" u="none" strike="noStrike" cap="none" normalizeH="0" baseline="0">
                <a:ln>
                  <a:noFill/>
                </a:ln>
                <a:solidFill>
                  <a:srgbClr val="000080"/>
                </a:solidFill>
                <a:effectLst/>
                <a:latin typeface="Courier New" panose="02070309020205020404" pitchFamily="49" charset="0"/>
                <a:cs typeface="Courier New" panose="02070309020205020404" pitchFamily="49" charset="0"/>
              </a:rPr>
              <a:t>print</a:t>
            </a:r>
            <a:r>
              <a:rPr kumimoji="0" lang="en-US" altLang="en-US" sz="2800" b="0" i="0" u="none" strike="noStrike" cap="none" normalizeH="0" baseline="0">
                <a:ln>
                  <a:noFill/>
                </a:ln>
                <a:solidFill>
                  <a:srgbClr val="000000"/>
                </a:solidFill>
                <a:effectLst/>
                <a:latin typeface="Courier New" panose="02070309020205020404" pitchFamily="49" charset="0"/>
                <a:cs typeface="Courier New" panose="02070309020205020404" pitchFamily="49" charset="0"/>
              </a:rPr>
              <a:t>(x)</a:t>
            </a:r>
            <a:endParaRPr kumimoji="0" lang="en-US" altLang="en-US" sz="2400" b="0" i="0" u="none" strike="noStrike" cap="none" normalizeH="0" baseline="0">
              <a:ln>
                <a:noFill/>
              </a:ln>
              <a:solidFill>
                <a:schemeClr val="tx1"/>
              </a:solidFill>
              <a:effectLst/>
              <a:latin typeface="Arial" panose="020B0604020202020204" pitchFamily="34" charset="0"/>
            </a:endParaRPr>
          </a:p>
        </p:txBody>
      </p:sp>
      <p:sp>
        <p:nvSpPr>
          <p:cNvPr id="9" name="Arrow: Right 8">
            <a:extLst>
              <a:ext uri="{FF2B5EF4-FFF2-40B4-BE49-F238E27FC236}">
                <a16:creationId xmlns:a16="http://schemas.microsoft.com/office/drawing/2014/main" id="{1B127C2A-AA24-4916-864B-D0CA60230612}"/>
              </a:ext>
            </a:extLst>
          </p:cNvPr>
          <p:cNvSpPr/>
          <p:nvPr/>
        </p:nvSpPr>
        <p:spPr>
          <a:xfrm>
            <a:off x="2872409" y="3561936"/>
            <a:ext cx="1371600" cy="3810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C80C937-FA78-4075-84BA-2D84FF407A9B}"/>
              </a:ext>
            </a:extLst>
          </p:cNvPr>
          <p:cNvSpPr/>
          <p:nvPr/>
        </p:nvSpPr>
        <p:spPr>
          <a:xfrm>
            <a:off x="4402183" y="2629051"/>
            <a:ext cx="6911860" cy="2246769"/>
          </a:xfrm>
          <a:prstGeom prst="rect">
            <a:avLst/>
          </a:prstGeom>
        </p:spPr>
        <p:txBody>
          <a:bodyPr wrap="square">
            <a:spAutoFit/>
          </a:bodyPr>
          <a:lstStyle/>
          <a:p>
            <a:r>
              <a:rPr lang="en-US" sz="2800"/>
              <a:t>Obama</a:t>
            </a:r>
          </a:p>
          <a:p>
            <a:r>
              <a:rPr lang="en-US" sz="2800"/>
              <a:t>Traceback (most recent call last):</a:t>
            </a:r>
          </a:p>
          <a:p>
            <a:r>
              <a:rPr lang="en-US" sz="2800"/>
              <a:t>  File "/XoaBien.py", line 4, in &lt;module&gt;</a:t>
            </a:r>
          </a:p>
          <a:p>
            <a:r>
              <a:rPr lang="en-US" sz="2800"/>
              <a:t>    print(x)</a:t>
            </a:r>
          </a:p>
          <a:p>
            <a:r>
              <a:rPr lang="en-US" sz="2800"/>
              <a:t>NameError: name 'x' is not defined</a:t>
            </a:r>
          </a:p>
        </p:txBody>
      </p:sp>
    </p:spTree>
    <p:extLst>
      <p:ext uri="{BB962C8B-B14F-4D97-AF65-F5344CB8AC3E}">
        <p14:creationId xmlns:p14="http://schemas.microsoft.com/office/powerpoint/2010/main" val="313556308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4495800" y="2555117"/>
            <a:ext cx="2667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6600">
                <a:latin typeface="Cambria" panose="02040503050406030204" pitchFamily="18" charset="0"/>
                <a:cs typeface="Arial" charset="0"/>
              </a:rPr>
              <a:t>END</a:t>
            </a:r>
          </a:p>
        </p:txBody>
      </p:sp>
      <p:pic>
        <p:nvPicPr>
          <p:cNvPr id="8" name="Picture 2" descr="Image result for minion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1" y="3611303"/>
            <a:ext cx="2181225" cy="23431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mage result for minio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2310736"/>
            <a:ext cx="1905000" cy="1905002"/>
          </a:xfrm>
          <a:prstGeom prst="rect">
            <a:avLst/>
          </a:prstGeom>
          <a:noFill/>
          <a:extLst>
            <a:ext uri="{909E8E84-426E-40DD-AFC4-6F175D3DCCD1}">
              <a14:hiddenFill xmlns:a14="http://schemas.microsoft.com/office/drawing/2010/main">
                <a:solidFill>
                  <a:srgbClr val="FFFFFF"/>
                </a:solidFill>
              </a14:hiddenFill>
            </a:ext>
          </a:extLst>
        </p:spPr>
      </p:pic>
      <p:sp>
        <p:nvSpPr>
          <p:cNvPr id="10" name="Cloud Callout 9"/>
          <p:cNvSpPr/>
          <p:nvPr/>
        </p:nvSpPr>
        <p:spPr>
          <a:xfrm>
            <a:off x="7010400" y="533400"/>
            <a:ext cx="1714500" cy="1745064"/>
          </a:xfrm>
          <a:prstGeom prst="cloudCallout">
            <a:avLst>
              <a:gd name="adj1" fmla="val 45968"/>
              <a:gd name="adj2" fmla="val 9235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a:latin typeface="Cambria" panose="02040503050406030204" pitchFamily="18" charset="0"/>
              </a:rPr>
              <a:t>Hey! Coding is easy!</a:t>
            </a:r>
          </a:p>
        </p:txBody>
      </p:sp>
      <p:sp>
        <p:nvSpPr>
          <p:cNvPr id="4" name="Slide Number Placeholder 3"/>
          <p:cNvSpPr>
            <a:spLocks noGrp="1"/>
          </p:cNvSpPr>
          <p:nvPr>
            <p:ph type="sldNum" sz="quarter" idx="12"/>
          </p:nvPr>
        </p:nvSpPr>
        <p:spPr/>
        <p:txBody>
          <a:bodyPr/>
          <a:lstStyle/>
          <a:p>
            <a:r>
              <a:rPr lang="en-US"/>
              <a:t>Trang </a:t>
            </a:r>
            <a:fld id="{99166BD8-DA3C-4BE0-9C00-AA0485D1F6DE}" type="slidenum">
              <a:rPr lang="en-US" smtClean="0"/>
              <a:pPr/>
              <a:t>9</a:t>
            </a:fld>
            <a:endParaRPr lang="en-US"/>
          </a:p>
        </p:txBody>
      </p:sp>
    </p:spTree>
    <p:extLst>
      <p:ext uri="{BB962C8B-B14F-4D97-AF65-F5344CB8AC3E}">
        <p14:creationId xmlns:p14="http://schemas.microsoft.com/office/powerpoint/2010/main" val="409598043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1670</TotalTime>
  <Words>639</Words>
  <Application>Microsoft Office PowerPoint</Application>
  <PresentationFormat>Widescreen</PresentationFormat>
  <Paragraphs>63</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vt:lpstr>
      <vt:lpstr>Courier New</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Phan Ngoc Phung</cp:lastModifiedBy>
  <cp:revision>783</cp:revision>
  <dcterms:created xsi:type="dcterms:W3CDTF">2011-04-06T04:04:31Z</dcterms:created>
  <dcterms:modified xsi:type="dcterms:W3CDTF">2021-10-09T13:24:06Z</dcterms:modified>
</cp:coreProperties>
</file>